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48" d="100"/>
          <a:sy n="48" d="100"/>
        </p:scale>
        <p:origin x="67" y="8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5T07:18:09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17404 0 0,'0'0'1113'0'0,"27"-1"-1375"0"0,14 2 341 0 0,1-2 1 0 0,73-12-1 0 0,-77 8-29 0 0,131-23-764 0 0,-138 21-817 0 0,-1-1 0 0 0,0-2 0 0 0,41-18 0 0 0,-70 27 1159 0 0,2 0-697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5T07:18:16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65 995 14315 0 0,'-31'-4'3703'0'0,"-2"-1"-2549"0"0,32 1-828 0 0,2 0-1 0 0,-1 0 1 0 0,0-1-1 0 0,1 1 1 0 0,0 0-1 0 0,0 0 1 0 0,0 0-1 0 0,0 1 1 0 0,3-7-1 0 0,2 5-317 0 0,0-1 0 0 0,-1 1 0 0 0,2 0 0 0 0,-1 0 0 0 0,1 0 0 0 0,-1 1 0 0 0,1 0 0 0 0,9-3 0 0 0,64-23 0 0 0,-55 22 24 0 0,324-107-164 0 0,235-81 70 0 0,-293 95-358 0 0,312-120-442 0 0,-418 151 410 0 0,76-33-4085 0 0,-198 71 423 0 0,-32 14-2157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5T07:18:10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 17708 0 0,'-10'-2'1544'0'0,"3"4"-688"0"0,-2-2-560 0 0,5 1-240 0 0,3-1 72 0 0,0 0-184 0 0,2 0-896 0 0,3 1-2345 0 0,-2 0 1617 0 0,3 2-168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5T07:18:10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9 17668 0 0,'-8'3'1312'0'0,"3"-1"-672"0"0,-2 0-504 0 0,5 0-360 0 0,1-2-80 0 0,3-2-2128 0 0,1 2 1695 0 0,0-1-103 0 0,1 0-424 0 0,2-1-240 0 0,1-2-1225 0 0,-1-3-3368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5T07:18:10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15899 0 0,'-1'1'106'0'0,"-1"-1"0"0"0,1 1 0 0 0,-1-1 0 0 0,1 1 0 0 0,0 0 0 0 0,-1 0 0 0 0,1 0 0 0 0,0 0 0 0 0,0 0 0 0 0,-1 0 0 0 0,1 0 0 0 0,0 0 0 0 0,0 0 0 0 0,0 0 0 0 0,0 1 0 0 0,1-1 0 0 0,-1 0 0 0 0,0 1 0 0 0,0-1 0 0 0,1 0 0 0 0,-1 1 0 0 0,1-1 0 0 0,-1 1 0 0 0,1-1 0 0 0,0 1 0 0 0,-1 2 0 0 0,1 6-206 0 0,-1 0 0 0 0,1-1 0 0 0,2 14 0 0 0,0-2 274 0 0,3 82-173 0 0,1 45-262 0 0,-6 337-5986 0 0,1-471 5938 0 0,-1-13 163 0 0,0-1-1 0 0,0 0 1 0 0,0 1-1 0 0,0-1 1 0 0,0 1-1 0 0,0-1 1 0 0,0 0 0 0 0,0 1-1 0 0,0-1 1 0 0,0 1-1 0 0,0-1 1 0 0,0 0-1 0 0,0 1 1 0 0,0-1-1 0 0,1 0 1 0 0,-1 1-1 0 0,0-1 1 0 0,0 0 0 0 0,0 1-1 0 0,1-1 1 0 0,-1 0-1 0 0,0 0 1 0 0,1 1-1 0 0,-1-1 1 0 0,0 0-1 0 0,0 0 1 0 0,1 1-1 0 0,-1-1 1 0 0,1 0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5T07:18:11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41 16692 0 0,'-14'-4'1680'0'0,"12"0"-1420"0"0,18-4-1114 0 0,-7 5 1000 0 0,2-2-223 0 0,-1 2 0 0 0,1-1 0 0 0,0 2 0 0 0,0-1 0 0 0,18-1 0 0 0,-25 4 9 0 0,0 0 0 0 0,0 0 0 0 0,0 0-1 0 0,-1 0 1 0 0,1 0 0 0 0,0 1-1 0 0,0-1 1 0 0,0 1 0 0 0,0 0 0 0 0,-1 1-1 0 0,1-1 1 0 0,0 0 0 0 0,-1 1-1 0 0,1 0 1 0 0,-1 0 0 0 0,0 0 0 0 0,1 0-1 0 0,-1 0 1 0 0,4 5 0 0 0,-7-6 69 0 0,1 1 1 0 0,0 0-1 0 0,0-1 1 0 0,-1 1 0 0 0,1 0-1 0 0,-1 0 1 0 0,0 0-1 0 0,1 0 1 0 0,-1-1-1 0 0,0 1 1 0 0,0 0-1 0 0,0 0 1 0 0,0 0-1 0 0,-1 0 1 0 0,1 0 0 0 0,0-1-1 0 0,-1 1 1 0 0,1 0-1 0 0,-1 0 1 0 0,0 0-1 0 0,0-1 1 0 0,0 1-1 0 0,-1 1 1 0 0,-24 40 199 0 0,25-42-198 0 0,-2 2-18 0 0,-18 26 445 0 0,-26 28 1 0 0,40-49-580 0 0,-1 0 1 0 0,0-1-1 0 0,0 0 1 0 0,-1-1-1 0 0,0 0 1 0 0,0 0-1 0 0,-1-1 1 0 0,-11 6-1 0 0,13-11-2409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5T07:18:11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0 13979 0 0,'-2'0'129'0'0,"0"1"0"0"0,-1-1 0 0 0,1 1 0 0 0,0 0 0 0 0,0 0 0 0 0,0 0 0 0 0,0 0 0 0 0,0 0 1 0 0,0 0-1 0 0,0 0 0 0 0,0 1 0 0 0,0-1 0 0 0,0 1 0 0 0,1-1 0 0 0,-1 1 0 0 0,1-1 0 0 0,-1 1 0 0 0,1 0 0 0 0,0 0 0 0 0,0 0 0 0 0,0 0 0 0 0,0 0 0 0 0,-2 4 0 0 0,-2 7-144 0 0,0 0 0 0 0,-5 22 0 0 0,7-27 262 0 0,-16 79 40 0 0,-10 119 0 0 0,26-184-184 0 0,-1 22 171 0 0,0 51 0 0 0,4-81-272 0 0,1 0 0 0 0,0-1 0 0 0,1 1-1 0 0,1 0 1 0 0,0-1 0 0 0,1 1 0 0 0,11 24-1 0 0,-12-34-62 0 0,-1-1-1 0 0,0 1 0 0 0,1 0 0 0 0,0-1 0 0 0,0 0 1 0 0,0 1-1 0 0,0-1 0 0 0,1 0 0 0 0,-1-1 0 0 0,1 1 1 0 0,0-1-1 0 0,-1 1 0 0 0,9 2 0 0 0,-10-4-225 0 0,0 0 0 0 0,0 0 1 0 0,0-1-1 0 0,1 1 0 0 0,-1-1 0 0 0,0 1 0 0 0,1-1 0 0 0,-1 0 0 0 0,0 0 0 0 0,1 0 0 0 0,-1 0 0 0 0,0 0 0 0 0,0-1 0 0 0,1 1 0 0 0,-1-1 0 0 0,0 1 0 0 0,0-1 1 0 0,1 0-1 0 0,-1 0 0 0 0,0 0 0 0 0,0 0 0 0 0,0 0 0 0 0,0 0 0 0 0,0 0 0 0 0,-1-1 0 0 0,1 1 0 0 0,0-1 0 0 0,2-2 0 0 0,3-5-5203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5T07:18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5 14539 0 0,'-12'-3'4424'0'0,"5"1"-3738"0"0,17 6-2343 0 0,2-1 1573 0 0,-1-1 0 0 0,1 0-1 0 0,0-1 1 0 0,14 1 0 0 0,-12-2 38 0 0,0 1-1 0 0,19 5 1 0 0,-33-5 77 0 0,0 0 0 0 0,-1 1 0 0 0,1-1 0 0 0,-1 0 0 0 0,0 1 0 0 0,1-1 0 0 0,-1 0 0 0 0,0 0 0 0 0,0 1 0 0 0,0-1 0 0 0,0 0 0 0 0,0 0 0 0 0,0 0-1 0 0,-2 1 1 0 0,1 0-15 0 0,-102 128-298 0 0,86-105-120 0 0,2 0 0 0 0,2 0 0 0 0,-20 44 0 0 0,32-59-1158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5T07:18:12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0 14739 0 0,'-3'1'203'0'0,"-1"1"0"0"0,1-1 0 0 0,-1 1 0 0 0,1 0 0 0 0,0 0 0 0 0,0 0 0 0 0,0 1 0 0 0,0-1 0 0 0,0 1 0 0 0,0-1 0 0 0,1 1 0 0 0,-1 0 0 0 0,1 0 0 0 0,0 0 0 0 0,0 0 0 0 0,0 1 0 0 0,0-1 0 0 0,-2 7 0 0 0,-3 8-758 0 0,1 0 0 0 0,-5 26 0 0 0,7-31 680 0 0,3-7-147 0 0,0-1 0 0 0,0 1 0 0 0,1-1 1 0 0,-1 1-1 0 0,1-1 0 0 0,0 1 1 0 0,1-1-1 0 0,-1 1 0 0 0,1-1 0 0 0,0 0 1 0 0,1 1-1 0 0,3 8 0 0 0,-4-12 27 0 0,0 0 0 0 0,0 0 0 0 0,0 0 0 0 0,1 0-1 0 0,-1 0 1 0 0,1 0 0 0 0,0 0 0 0 0,0 0 0 0 0,0-1 0 0 0,-1 1 0 0 0,1-1-1 0 0,1 1 1 0 0,-1-1 0 0 0,0 0 0 0 0,0 0 0 0 0,0 0 0 0 0,1 0 0 0 0,-1 0-1 0 0,1 0 1 0 0,-1-1 0 0 0,1 1 0 0 0,-1-1 0 0 0,1 1 0 0 0,-1-1 0 0 0,1 0-1 0 0,-1 0 1 0 0,1 0 0 0 0,-1 0 0 0 0,1-1 0 0 0,3 0 0 0 0,11-3 23 0 0,-1 0 1 0 0,1-1 0 0 0,-1-1 0 0 0,0 0 0 0 0,27-15 0 0 0,-9 1-1133 0 0,44-33 0 0 0,-71 48 276 0 0,1-2 1 0 0,-1 1 0 0 0,8-10-1 0 0,-3-1-4982 0 0,-6 7 1505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5T07:18:12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13739 0 0,'0'0'1172'0'0,"13"13"276"0"0,7 6-1211 0 0,-2 1 0 0 0,0 0 0 0 0,-1 2 0 0 0,-2 0 0 0 0,0 0 0 0 0,-1 1-1 0 0,15 38 1 0 0,-23-47-129 0 0,-1 0-1 0 0,-1 0 0 0 0,-1 0 0 0 0,0 0 1 0 0,0 1-1 0 0,-2-1 0 0 0,0 1 1 0 0,-1-1-1 0 0,0 1 0 0 0,-1 0 0 0 0,-1-1 1 0 0,0 0-1 0 0,-1 1 0 0 0,-1-1 1 0 0,-7 19-1 0 0,-3-3 274 0 0,-2 0 0 0 0,-1-2 1 0 0,-1 0-1 0 0,-2-1 0 0 0,0 0 0 0 0,-38 36 1 0 0,54-59-355 0 0,0-1 0 0 0,0 1 1 0 0,0-1-1 0 0,0 1 0 0 0,-5 1 1 0 0,8-4-183 0 0,0 0 1 0 0,0-1-1 0 0,0 1 0 0 0,0-1 1 0 0,0 0-1 0 0,0 1 1 0 0,0-1-1 0 0,0 0 1 0 0,0 0-1 0 0,0 1 1 0 0,-1-1-1 0 0,1 0 1 0 0,0 0-1 0 0,0 0 1 0 0,0 0-1 0 0,0 0 1 0 0,0-1-1 0 0,0 1 1 0 0,0 0-1 0 0,0 0 0 0 0,0-1 1 0 0,0 1-1 0 0,0-1 1 0 0,0 1-1 0 0,0-1 1 0 0,0 1-1 0 0,0-1 1 0 0,0 1-1 0 0,0-1 1 0 0,-1-1-1 0 0,-15-17-7596 0 0,10 11 1402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81C02F-0E86-24A6-B10C-3BA9AF6EA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3D818F-1E89-EA67-0E95-F8B08ACAE9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C63325-E515-B60A-3CA7-260E22216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FAE26-49C8-4D2A-B3B6-50F6D23B664D}" type="datetimeFigureOut">
              <a:rPr lang="ko-KR" altLang="en-US" smtClean="0"/>
              <a:t>2023-07-15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AFD302-013C-F0E5-47B7-D6BF914AC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DABE43-AC4B-EAFC-58F2-11E311659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57FF1-8018-488F-B9DF-6AD8F52FF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102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A727BB-D597-C958-22DF-A2ABB560E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09C7D0-B15B-D38F-A903-901E38D2DA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17BDB6-0D65-E62D-3178-D26C455C2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FAE26-49C8-4D2A-B3B6-50F6D23B664D}" type="datetimeFigureOut">
              <a:rPr lang="ko-KR" altLang="en-US" smtClean="0"/>
              <a:t>2023-07-15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D6A0FF-714E-096B-6EF5-1251B20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F257D3-8A0E-D4EB-F0B6-7D4BDEEAB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57FF1-8018-488F-B9DF-6AD8F52FF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800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A24662D-0C38-DC49-C121-F716941703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C02529-0360-A7A4-17F9-80BE02F2C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241F3C-4927-39EF-C8FA-E5A157459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FAE26-49C8-4D2A-B3B6-50F6D23B664D}" type="datetimeFigureOut">
              <a:rPr lang="ko-KR" altLang="en-US" smtClean="0"/>
              <a:t>2023-07-15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E9648B-270B-D052-1A84-23C839EB4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7B7091-C90F-0D9D-0C95-870B5509C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57FF1-8018-488F-B9DF-6AD8F52FF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128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B3543A-B7DD-D6D7-7436-055C0F838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58C565-3C73-BF80-63E2-EC24FC5CE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0F0D47-3A93-FB8C-5453-D2C91EFC7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FAE26-49C8-4D2A-B3B6-50F6D23B664D}" type="datetimeFigureOut">
              <a:rPr lang="ko-KR" altLang="en-US" smtClean="0"/>
              <a:t>2023-07-15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B7E933-B67A-7B8E-73B5-2E190D415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92958F-24A3-A16E-4340-2FD70F6C2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57FF1-8018-488F-B9DF-6AD8F52FF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884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DF5683-1D0E-563A-F78F-011272392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006141-7062-CCDC-D15C-99A66F8F4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FEE8F2-1E40-EE7A-F412-593713CD0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FAE26-49C8-4D2A-B3B6-50F6D23B664D}" type="datetimeFigureOut">
              <a:rPr lang="ko-KR" altLang="en-US" smtClean="0"/>
              <a:t>2023-07-15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EC395B-E2CA-2656-DDF7-580C537BD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90C0E5-AF80-7078-6338-15C3F514B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57FF1-8018-488F-B9DF-6AD8F52FF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261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B231B-5208-9F4A-9E2F-E4F146526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0DD883-53F8-A6E6-5CB4-F9761D8AB6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D88841-4D3D-8BF9-D43A-5A9A56790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A72A80-12AC-27AA-8F5A-9D67FDF53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FAE26-49C8-4D2A-B3B6-50F6D23B664D}" type="datetimeFigureOut">
              <a:rPr lang="ko-KR" altLang="en-US" smtClean="0"/>
              <a:t>2023-07-15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A1EB10-0458-3804-3004-A57E8E66F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9637FE-DDC9-A2E8-61DB-60B94BAFB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57FF1-8018-488F-B9DF-6AD8F52FF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080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F1B59E-56AE-B663-016B-3A8A4CA37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AF989E-D35E-4B57-0824-6B2DBBE18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4C6384-0C2A-2BDF-7F9B-FC53B85800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967C49-7B6C-8C22-B2FF-2F3C05F292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2182B73-8172-E4CA-E084-EC85655094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47D16F6-30BB-A6DA-4C01-592EC72EC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FAE26-49C8-4D2A-B3B6-50F6D23B664D}" type="datetimeFigureOut">
              <a:rPr lang="ko-KR" altLang="en-US" smtClean="0"/>
              <a:t>2023-07-15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3F4860C-1947-18E8-D477-4B3BCA1A7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3C5470-98FF-804E-060F-924E5A55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57FF1-8018-488F-B9DF-6AD8F52FF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735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F029B5-EE5D-36E4-9931-FB76FBB6F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155D56-FFC1-49C3-DB31-C1D9A6AB2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FAE26-49C8-4D2A-B3B6-50F6D23B664D}" type="datetimeFigureOut">
              <a:rPr lang="ko-KR" altLang="en-US" smtClean="0"/>
              <a:t>2023-07-15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6DE8316-51CF-C514-ADD5-3DB493396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C007E6-D307-DE2F-C3DA-9CACCEE5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57FF1-8018-488F-B9DF-6AD8F52FF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331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1B0E84-B6C8-E8EC-AD05-0217884D5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FAE26-49C8-4D2A-B3B6-50F6D23B664D}" type="datetimeFigureOut">
              <a:rPr lang="ko-KR" altLang="en-US" smtClean="0"/>
              <a:t>2023-07-15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78D24C0-D49F-90AD-32E3-74F26C0D3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32144E-066A-BDFA-0782-44F497AD5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57FF1-8018-488F-B9DF-6AD8F52FF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859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B509B-84DB-5C86-733A-DB81C137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A72CB5-DF25-665F-BC5F-F452F2C9E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A48ABD-6888-E09C-A7FF-153C67F31E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017F49-2F47-4D97-4AF5-2D86E138E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FAE26-49C8-4D2A-B3B6-50F6D23B664D}" type="datetimeFigureOut">
              <a:rPr lang="ko-KR" altLang="en-US" smtClean="0"/>
              <a:t>2023-07-15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B86848-8515-742C-764C-53A553E0E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835A10-EF23-27C0-C5D3-FC093732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57FF1-8018-488F-B9DF-6AD8F52FF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618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97442B-95A7-FA58-9C5E-5482102A6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56B231C-F21D-6CA4-8E44-0BA83E764A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79173F5-356F-2B9C-8A2A-17DA4D6210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C875C3-B9D5-D501-CFC9-9B436AF37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FAE26-49C8-4D2A-B3B6-50F6D23B664D}" type="datetimeFigureOut">
              <a:rPr lang="ko-KR" altLang="en-US" smtClean="0"/>
              <a:t>2023-07-15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18CBDA-DD37-0ECD-C421-7AA13D2F7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65AEA6-FE86-DE98-B24C-7D8DF3D38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57FF1-8018-488F-B9DF-6AD8F52FF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14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97AB94-6FD6-1883-DD5F-F0B803E40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881E9F-87B6-73B7-FFED-25B1196ED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53ECB5-F885-CF39-5535-0574E9A616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FAE26-49C8-4D2A-B3B6-50F6D23B664D}" type="datetimeFigureOut">
              <a:rPr lang="ko-KR" altLang="en-US" smtClean="0"/>
              <a:t>2023-07-15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F043FC-BC1C-6420-8BDC-2D06131578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0C8FDA-CCD6-758A-B065-B5DE16697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57FF1-8018-488F-B9DF-6AD8F52FF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028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5.png"/><Relationship Id="rId19" Type="http://schemas.openxmlformats.org/officeDocument/2006/relationships/customXml" Target="../ink/ink9.xml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096E81-CB61-E477-1001-71F6010638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Lecture 7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10E3C4F-FC4F-AA4C-6901-1BC3C3A7AD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Machine Translation, Seq2Seq, Attention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2396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A730D5-33FB-7AA5-6D22-C439C1A73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Multi-Layer RNN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83BBB5-336C-2C56-AADC-10DC4CA41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근데 지금까지 나온 </a:t>
            </a:r>
            <a:r>
              <a:rPr lang="en-US" altLang="ko-KR" dirty="0"/>
              <a:t>RNN</a:t>
            </a:r>
            <a:r>
              <a:rPr lang="ko-KR" altLang="en-US" dirty="0"/>
              <a:t>은 다 </a:t>
            </a:r>
            <a:r>
              <a:rPr lang="en-US" altLang="ko-KR" dirty="0"/>
              <a:t>1</a:t>
            </a:r>
            <a:r>
              <a:rPr lang="ko-KR" altLang="en-US" dirty="0" err="1"/>
              <a:t>층짜리임</a:t>
            </a:r>
            <a:r>
              <a:rPr lang="ko-KR" altLang="en-US" dirty="0"/>
              <a:t> </a:t>
            </a:r>
            <a:r>
              <a:rPr lang="en-US" altLang="ko-KR" dirty="0"/>
              <a:t>(vector </a:t>
            </a:r>
            <a:r>
              <a:rPr lang="ko-KR" altLang="en-US" dirty="0"/>
              <a:t>추상화를 </a:t>
            </a:r>
            <a:r>
              <a:rPr lang="en-US" altLang="ko-KR" dirty="0"/>
              <a:t>1</a:t>
            </a:r>
            <a:r>
              <a:rPr lang="ko-KR" altLang="en-US" dirty="0"/>
              <a:t>단계만 거침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더 깊게 </a:t>
            </a:r>
            <a:r>
              <a:rPr lang="ko-KR" altLang="en-US" dirty="0" err="1"/>
              <a:t>드가도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en-US" altLang="ko-KR" dirty="0"/>
              <a:t>? (multi-layer RNN: CNN</a:t>
            </a:r>
            <a:r>
              <a:rPr lang="ko-KR" altLang="en-US" dirty="0"/>
              <a:t>에서 </a:t>
            </a:r>
            <a:r>
              <a:rPr lang="ko-KR" altLang="en-US" dirty="0" err="1"/>
              <a:t>봤던거처럼</a:t>
            </a:r>
            <a:r>
              <a:rPr lang="ko-KR" altLang="en-US" dirty="0"/>
              <a:t> 다양하고 복잡한 </a:t>
            </a:r>
            <a:r>
              <a:rPr lang="en-US" altLang="ko-KR" dirty="0"/>
              <a:t>representation </a:t>
            </a:r>
            <a:r>
              <a:rPr lang="ko-KR" altLang="en-US" dirty="0" err="1"/>
              <a:t>가능할듯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해보니까 </a:t>
            </a:r>
            <a:r>
              <a:rPr lang="en-US" altLang="ko-KR" dirty="0"/>
              <a:t>2</a:t>
            </a:r>
            <a:r>
              <a:rPr lang="ko-KR" altLang="en-US" dirty="0"/>
              <a:t>층이면 충분</a:t>
            </a:r>
          </a:p>
        </p:txBody>
      </p:sp>
    </p:spTree>
    <p:extLst>
      <p:ext uri="{BB962C8B-B14F-4D97-AF65-F5344CB8AC3E}">
        <p14:creationId xmlns:p14="http://schemas.microsoft.com/office/powerpoint/2010/main" val="425017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D86B5-C22D-FD2B-2061-DCDB980A6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Decoding </a:t>
            </a:r>
            <a:r>
              <a:rPr lang="ko-KR" altLang="en-US" dirty="0"/>
              <a:t>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8EF60C-A430-48B7-3F9E-1604F5E9C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Greedy Decoding (</a:t>
            </a:r>
            <a:r>
              <a:rPr lang="ko-KR" altLang="en-US" dirty="0" err="1"/>
              <a:t>부분최적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ko-KR" altLang="en-US" sz="2000" dirty="0"/>
              <a:t>각 </a:t>
            </a:r>
            <a:r>
              <a:rPr lang="en-US" altLang="ko-KR" sz="2000" dirty="0"/>
              <a:t>timestep</a:t>
            </a:r>
            <a:r>
              <a:rPr lang="ko-KR" altLang="en-US" sz="2000" dirty="0"/>
              <a:t>에서 가장 확률이 높은 놈을 선택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Undo</a:t>
            </a:r>
            <a:r>
              <a:rPr lang="ko-KR" altLang="en-US" sz="2000" dirty="0"/>
              <a:t>가 불가능한 문제</a:t>
            </a:r>
            <a:endParaRPr lang="en-US" altLang="ko-KR" sz="2000" dirty="0"/>
          </a:p>
          <a:p>
            <a:endParaRPr lang="en-US" altLang="ko-KR" dirty="0"/>
          </a:p>
          <a:p>
            <a:r>
              <a:rPr lang="en-US" altLang="ko-KR" dirty="0"/>
              <a:t>Exhaustive Decoding (</a:t>
            </a:r>
            <a:r>
              <a:rPr lang="ko-KR" altLang="en-US" dirty="0" err="1"/>
              <a:t>전체최적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ko-KR" altLang="en-US" sz="2000" dirty="0"/>
              <a:t>각 </a:t>
            </a:r>
            <a:r>
              <a:rPr lang="en-US" altLang="ko-KR" sz="2000" dirty="0"/>
              <a:t>timestep</a:t>
            </a:r>
            <a:r>
              <a:rPr lang="ko-KR" altLang="en-US" sz="2000" dirty="0"/>
              <a:t>마다 가능한 모든 </a:t>
            </a:r>
            <a:r>
              <a:rPr lang="en-US" altLang="ko-KR" sz="2000" dirty="0"/>
              <a:t>vocab</a:t>
            </a:r>
            <a:r>
              <a:rPr lang="ko-KR" altLang="en-US" sz="2000" dirty="0"/>
              <a:t>을 넣어보고 최종 결과를 비교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O(V^T) </a:t>
            </a:r>
            <a:r>
              <a:rPr lang="ko-KR" altLang="en-US" sz="2000" dirty="0" err="1"/>
              <a:t>ㅋㅋ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45253B-657F-89C6-E29A-BA0FD827E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3117" y="1825625"/>
            <a:ext cx="4917441" cy="139090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2BD29CA-58FF-3AD5-34CE-0F3A4EA76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738" y="4583780"/>
            <a:ext cx="4917441" cy="20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3512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606E55-1F77-2420-1AEE-9686914BA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Beam Search Decoding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251508-9971-0E2D-0BA0-FFAB0D56D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/>
              <a:t>hypothesis: </a:t>
            </a:r>
            <a:r>
              <a:rPr lang="ko-KR" altLang="en-US" sz="2400" dirty="0"/>
              <a:t>각 </a:t>
            </a:r>
            <a:r>
              <a:rPr lang="en-US" altLang="ko-KR" sz="2400" dirty="0"/>
              <a:t>step</a:t>
            </a:r>
            <a:r>
              <a:rPr lang="ko-KR" altLang="en-US" sz="2400" dirty="0"/>
              <a:t>마다 </a:t>
            </a:r>
            <a:r>
              <a:rPr lang="en-US" altLang="ko-KR" sz="2400" dirty="0"/>
              <a:t>k</a:t>
            </a:r>
            <a:r>
              <a:rPr lang="ko-KR" altLang="en-US" sz="2400" dirty="0"/>
              <a:t>개의 가장 괜찮은 </a:t>
            </a:r>
            <a:r>
              <a:rPr lang="en-US" altLang="ko-KR" sz="2400" dirty="0"/>
              <a:t>generation</a:t>
            </a:r>
            <a:r>
              <a:rPr lang="ko-KR" altLang="en-US" sz="2400" dirty="0"/>
              <a:t>을 </a:t>
            </a:r>
            <a:r>
              <a:rPr lang="ko-KR" altLang="en-US" sz="2400" dirty="0" err="1"/>
              <a:t>킵해놓는</a:t>
            </a:r>
            <a:r>
              <a:rPr lang="ko-KR" altLang="en-US" sz="2400" dirty="0"/>
              <a:t> 것</a:t>
            </a:r>
            <a:endParaRPr lang="en-US" altLang="ko-KR" sz="2400" dirty="0"/>
          </a:p>
          <a:p>
            <a:r>
              <a:rPr lang="ko-KR" altLang="en-US" sz="2400" dirty="0"/>
              <a:t>이건 </a:t>
            </a:r>
            <a:r>
              <a:rPr lang="en-US" altLang="ko-KR" sz="2400" dirty="0"/>
              <a:t>heuristic</a:t>
            </a:r>
            <a:r>
              <a:rPr lang="ko-KR" altLang="en-US" sz="2400" dirty="0"/>
              <a:t>이지만</a:t>
            </a:r>
            <a:r>
              <a:rPr lang="en-US" altLang="ko-KR" sz="2400" dirty="0"/>
              <a:t>, exhaustive</a:t>
            </a:r>
            <a:r>
              <a:rPr lang="ko-KR" altLang="en-US" sz="2400" dirty="0"/>
              <a:t>보단 훨씬 효율적이다</a:t>
            </a:r>
            <a:r>
              <a:rPr lang="en-US" altLang="ko-KR" sz="2400" dirty="0"/>
              <a:t>.</a:t>
            </a:r>
          </a:p>
          <a:p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56B5979-D736-6200-84E4-B90A8C332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068" y="2842461"/>
            <a:ext cx="7853864" cy="3863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030F36-E077-519C-48BF-7CB492A958F4}"/>
              </a:ext>
            </a:extLst>
          </p:cNvPr>
          <p:cNvSpPr txBox="1"/>
          <p:nvPr/>
        </p:nvSpPr>
        <p:spPr>
          <a:xfrm>
            <a:off x="2053389" y="3591539"/>
            <a:ext cx="1363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K=2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09514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606E55-1F77-2420-1AEE-9686914BA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Beam Search Decoding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251508-9971-0E2D-0BA0-FFAB0D56D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&lt;END&gt;</a:t>
            </a:r>
            <a:r>
              <a:rPr lang="ko-KR" altLang="en-US" dirty="0"/>
              <a:t>를 뱉으면</a:t>
            </a:r>
            <a:r>
              <a:rPr lang="en-US" altLang="ko-KR" dirty="0"/>
              <a:t>, </a:t>
            </a:r>
            <a:r>
              <a:rPr lang="ko-KR" altLang="en-US" dirty="0"/>
              <a:t>그 </a:t>
            </a:r>
            <a:r>
              <a:rPr lang="en-US" altLang="ko-KR" dirty="0"/>
              <a:t>hypothesis</a:t>
            </a:r>
            <a:r>
              <a:rPr lang="ko-KR" altLang="en-US" dirty="0"/>
              <a:t>는 </a:t>
            </a:r>
            <a:r>
              <a:rPr lang="ko-KR" altLang="en-US" dirty="0" err="1"/>
              <a:t>킵해놓고</a:t>
            </a:r>
            <a:r>
              <a:rPr lang="ko-KR" altLang="en-US" dirty="0"/>
              <a:t> 다른 후보를 또 찾는다</a:t>
            </a:r>
            <a:endParaRPr lang="en-US" altLang="ko-KR" dirty="0"/>
          </a:p>
          <a:p>
            <a:r>
              <a:rPr lang="ko-KR" altLang="en-US" dirty="0"/>
              <a:t>끝나는 조건</a:t>
            </a:r>
            <a:br>
              <a:rPr lang="en-US" altLang="ko-KR" dirty="0"/>
            </a:br>
            <a:r>
              <a:rPr lang="en-US" altLang="ko-KR" sz="2400" dirty="0"/>
              <a:t>1) timestep</a:t>
            </a:r>
            <a:r>
              <a:rPr lang="ko-KR" altLang="en-US" sz="2400" dirty="0"/>
              <a:t>의 상한선 </a:t>
            </a:r>
            <a:r>
              <a:rPr lang="ko-KR" altLang="en-US" sz="2400" dirty="0" err="1"/>
              <a:t>정해놓기</a:t>
            </a:r>
            <a:r>
              <a:rPr lang="ko-KR" altLang="en-US" sz="2400" dirty="0"/>
              <a:t> </a:t>
            </a:r>
            <a:r>
              <a:rPr lang="en-US" altLang="ko-KR" sz="2400" dirty="0"/>
              <a:t>2) hypothesis</a:t>
            </a:r>
            <a:r>
              <a:rPr lang="ko-KR" altLang="en-US" sz="2400" dirty="0"/>
              <a:t>의 최저선 </a:t>
            </a:r>
            <a:r>
              <a:rPr lang="ko-KR" altLang="en-US" sz="2400" dirty="0" err="1"/>
              <a:t>정해놓기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dirty="0"/>
              <a:t>문제</a:t>
            </a:r>
            <a:r>
              <a:rPr lang="en-US" altLang="ko-KR" sz="2400" dirty="0"/>
              <a:t>: </a:t>
            </a:r>
            <a:r>
              <a:rPr lang="ko-KR" altLang="en-US" dirty="0"/>
              <a:t>일반적으로</a:t>
            </a:r>
            <a:r>
              <a:rPr lang="en-US" altLang="ko-KR" dirty="0"/>
              <a:t>, hypothesis</a:t>
            </a:r>
            <a:r>
              <a:rPr lang="ko-KR" altLang="en-US" dirty="0"/>
              <a:t>가 길수록 </a:t>
            </a:r>
            <a:r>
              <a:rPr lang="en-US" altLang="ko-KR" dirty="0"/>
              <a:t>score</a:t>
            </a:r>
            <a:r>
              <a:rPr lang="ko-KR" altLang="en-US" dirty="0"/>
              <a:t>가 낮아짐 </a:t>
            </a:r>
            <a:r>
              <a:rPr lang="en-US" altLang="ko-KR" sz="2000" dirty="0"/>
              <a:t>(</a:t>
            </a:r>
            <a:r>
              <a:rPr lang="ko-KR" altLang="en-US" sz="2000" dirty="0"/>
              <a:t>확률 중첩</a:t>
            </a:r>
            <a:r>
              <a:rPr lang="en-US" altLang="ko-KR" sz="2000" dirty="0"/>
              <a:t>)</a:t>
            </a:r>
          </a:p>
          <a:p>
            <a:r>
              <a:rPr lang="ko-KR" altLang="en-US" dirty="0"/>
              <a:t>해결</a:t>
            </a:r>
            <a:r>
              <a:rPr lang="en-US" altLang="ko-KR" dirty="0"/>
              <a:t>: normalize by length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AE6EF9-760B-B181-5D9F-7FC601243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048" y="5062287"/>
            <a:ext cx="4445590" cy="111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11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8FFA54-B63F-1876-674C-A20AE2FC4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NMT</a:t>
            </a:r>
            <a:r>
              <a:rPr lang="ko-KR" altLang="en-US" dirty="0"/>
              <a:t>의 장단점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32EA0D-E5A6-24FF-2E39-A80627DC9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장점</a:t>
            </a:r>
            <a:endParaRPr lang="en-US" altLang="ko-KR" dirty="0"/>
          </a:p>
          <a:p>
            <a:r>
              <a:rPr lang="en-US" altLang="ko-KR" sz="1600" dirty="0"/>
              <a:t>fluent</a:t>
            </a:r>
          </a:p>
          <a:p>
            <a:r>
              <a:rPr lang="en-US" altLang="ko-KR" sz="1600" dirty="0"/>
              <a:t>context-aware</a:t>
            </a:r>
          </a:p>
          <a:p>
            <a:r>
              <a:rPr lang="en-US" altLang="ko-KR" sz="1600" dirty="0"/>
              <a:t>phrase-similarity-aware</a:t>
            </a:r>
          </a:p>
          <a:p>
            <a:r>
              <a:rPr lang="ko-KR" altLang="en-US" sz="1600" dirty="0"/>
              <a:t>통으로 하나의 시스템을 최적화 가능 </a:t>
            </a:r>
            <a:r>
              <a:rPr lang="en-US" altLang="ko-KR" sz="1600" dirty="0"/>
              <a:t>(</a:t>
            </a:r>
            <a:r>
              <a:rPr lang="ko-KR" altLang="en-US" sz="1600" dirty="0"/>
              <a:t>이전</a:t>
            </a:r>
            <a:r>
              <a:rPr lang="en-US" altLang="ko-KR" sz="1600" dirty="0"/>
              <a:t>: </a:t>
            </a:r>
            <a:r>
              <a:rPr lang="ko-KR" altLang="en-US" sz="1600" dirty="0"/>
              <a:t>부분최적화만 가능 → 꼭 전체 최적은 </a:t>
            </a:r>
            <a:r>
              <a:rPr lang="en-US" altLang="ko-KR" sz="1600" dirty="0"/>
              <a:t>X)</a:t>
            </a:r>
          </a:p>
          <a:p>
            <a:r>
              <a:rPr lang="ko-KR" altLang="en-US" sz="1600" dirty="0"/>
              <a:t>모든 언어에 대해 같은 방식</a:t>
            </a:r>
            <a:endParaRPr lang="en-US" altLang="ko-KR" sz="1600" dirty="0"/>
          </a:p>
          <a:p>
            <a:endParaRPr lang="en-US" altLang="ko-KR" dirty="0"/>
          </a:p>
          <a:p>
            <a:r>
              <a:rPr lang="ko-KR" altLang="en-US" dirty="0"/>
              <a:t>단점</a:t>
            </a:r>
            <a:endParaRPr lang="en-US" altLang="ko-KR" dirty="0"/>
          </a:p>
          <a:p>
            <a:r>
              <a:rPr lang="ko-KR" altLang="en-US" sz="1600" dirty="0"/>
              <a:t>이해하기 어려움</a:t>
            </a:r>
            <a:r>
              <a:rPr lang="en-US" altLang="ko-KR" sz="1600" dirty="0"/>
              <a:t>(</a:t>
            </a:r>
            <a:r>
              <a:rPr lang="ko-KR" altLang="en-US" sz="1600" dirty="0"/>
              <a:t>디버깅 어려움</a:t>
            </a:r>
            <a:r>
              <a:rPr lang="en-US" altLang="ko-KR" sz="1600" dirty="0"/>
              <a:t>)</a:t>
            </a:r>
          </a:p>
          <a:p>
            <a:r>
              <a:rPr lang="ko-KR" altLang="en-US" sz="1600" dirty="0"/>
              <a:t>통제 어려움</a:t>
            </a:r>
            <a:r>
              <a:rPr lang="en-US" altLang="ko-KR" sz="1600" dirty="0"/>
              <a:t>(rule, guideline </a:t>
            </a:r>
            <a:r>
              <a:rPr lang="ko-KR" altLang="en-US" sz="1600" dirty="0"/>
              <a:t>줄 수 </a:t>
            </a:r>
            <a:r>
              <a:rPr lang="en-US" altLang="ko-KR" sz="1600" dirty="0"/>
              <a:t>X) → safety concern</a:t>
            </a:r>
          </a:p>
        </p:txBody>
      </p:sp>
    </p:spTree>
    <p:extLst>
      <p:ext uri="{BB962C8B-B14F-4D97-AF65-F5344CB8AC3E}">
        <p14:creationId xmlns:p14="http://schemas.microsoft.com/office/powerpoint/2010/main" val="998528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CF7949-A371-27FB-101F-6E4C1DC15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MT </a:t>
            </a:r>
            <a:r>
              <a:rPr lang="ko-KR" altLang="en-US" dirty="0"/>
              <a:t>평가하기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8886DE-0263-3DEF-95C8-6E0AA635A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b="1" dirty="0"/>
              <a:t>BLEU</a:t>
            </a:r>
            <a:r>
              <a:rPr lang="en-US" altLang="ko-KR" dirty="0"/>
              <a:t> (</a:t>
            </a:r>
            <a:r>
              <a:rPr lang="en-US" altLang="ko-KR" dirty="0" err="1"/>
              <a:t>BiLingual</a:t>
            </a:r>
            <a:r>
              <a:rPr lang="en-US" altLang="ko-KR" dirty="0"/>
              <a:t> Evaluation Understudy)</a:t>
            </a:r>
          </a:p>
          <a:p>
            <a:endParaRPr lang="en-US" altLang="ko-KR" dirty="0"/>
          </a:p>
          <a:p>
            <a:r>
              <a:rPr lang="ko-KR" altLang="en-US" dirty="0"/>
              <a:t>인간 </a:t>
            </a:r>
            <a:r>
              <a:rPr lang="en-US" altLang="ko-KR" dirty="0"/>
              <a:t>vs </a:t>
            </a:r>
            <a:r>
              <a:rPr lang="ko-KR" altLang="en-US" dirty="0"/>
              <a:t>기계 </a:t>
            </a:r>
            <a:r>
              <a:rPr lang="en-US" altLang="ko-KR" dirty="0"/>
              <a:t>similarity score (0~100)</a:t>
            </a:r>
          </a:p>
          <a:p>
            <a:r>
              <a:rPr lang="en-US" altLang="ko-KR" dirty="0"/>
              <a:t>n-gram precision</a:t>
            </a:r>
            <a:r>
              <a:rPr lang="ko-KR" altLang="en-US" dirty="0"/>
              <a:t>으로 계산</a:t>
            </a:r>
            <a:r>
              <a:rPr lang="en-US" altLang="ko-KR" dirty="0"/>
              <a:t>, </a:t>
            </a:r>
            <a:r>
              <a:rPr lang="ko-KR" altLang="en-US" dirty="0"/>
              <a:t>너무 짧으면 페널티</a:t>
            </a:r>
          </a:p>
          <a:p>
            <a:r>
              <a:rPr lang="ko-KR" altLang="en-US" dirty="0"/>
              <a:t>사람이랑 다르지만 꽤 괜찮은 번역을 </a:t>
            </a:r>
            <a:r>
              <a:rPr lang="ko-KR" altLang="en-US" dirty="0" err="1"/>
              <a:t>평가절하해버림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I</a:t>
            </a:r>
            <a:r>
              <a:rPr lang="ko-KR" altLang="en-US" dirty="0"/>
              <a:t> </a:t>
            </a:r>
            <a:r>
              <a:rPr lang="en-US" altLang="ko-KR" dirty="0"/>
              <a:t>woke</a:t>
            </a:r>
            <a:r>
              <a:rPr lang="ko-KR" altLang="en-US" dirty="0"/>
              <a:t> </a:t>
            </a:r>
            <a:r>
              <a:rPr lang="en-US" altLang="ko-KR" dirty="0"/>
              <a:t>up</a:t>
            </a:r>
            <a:r>
              <a:rPr lang="ko-KR" altLang="en-US" dirty="0"/>
              <a:t> </a:t>
            </a:r>
            <a:r>
              <a:rPr lang="en-US" altLang="ko-KR" dirty="0"/>
              <a:t>feeling</a:t>
            </a:r>
            <a:r>
              <a:rPr lang="ko-KR" altLang="en-US" dirty="0"/>
              <a:t> </a:t>
            </a:r>
            <a:r>
              <a:rPr lang="en-US" altLang="ko-KR" dirty="0"/>
              <a:t>dizzy</a:t>
            </a:r>
          </a:p>
          <a:p>
            <a:pPr marL="0" indent="0">
              <a:buNone/>
            </a:pPr>
            <a:r>
              <a:rPr lang="ko-KR" altLang="en-US" dirty="0"/>
              <a:t>어지러움을 느끼며 깨어났다 </a:t>
            </a:r>
            <a:r>
              <a:rPr lang="en-US" altLang="ko-KR" dirty="0"/>
              <a:t>(100</a:t>
            </a:r>
            <a:r>
              <a:rPr lang="ko-KR" altLang="en-US" dirty="0"/>
              <a:t>점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ko-KR" altLang="en-US" dirty="0"/>
              <a:t>일어났는데 </a:t>
            </a:r>
            <a:r>
              <a:rPr lang="ko-KR" altLang="en-US" dirty="0" err="1"/>
              <a:t>머가리</a:t>
            </a:r>
            <a:r>
              <a:rPr lang="ko-KR" altLang="en-US" dirty="0"/>
              <a:t> </a:t>
            </a:r>
            <a:r>
              <a:rPr lang="ko-KR" altLang="en-US" dirty="0" err="1"/>
              <a:t>깨지는줄</a:t>
            </a:r>
            <a:r>
              <a:rPr lang="ko-KR" altLang="en-US" dirty="0"/>
              <a:t> </a:t>
            </a:r>
            <a:r>
              <a:rPr lang="en-US" altLang="ko-KR" dirty="0"/>
              <a:t>(0</a:t>
            </a:r>
            <a:r>
              <a:rPr lang="ko-KR" altLang="en-US" dirty="0"/>
              <a:t>점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5298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F5234-89C4-1B04-2698-D757188D9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35E5D9-8E0F-58A6-39BD-E773FABED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366AD5-E663-30D3-1EF5-846478188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95262"/>
            <a:ext cx="11410950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47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D7039F-F6A9-D9CB-7BCB-C040D3E4F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CC102C-EBA2-75F1-D3DD-9038AD0AE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B43C10-5429-E3E5-A6B0-3C4D6C0A9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" y="176212"/>
            <a:ext cx="11610975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505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38AEF7-07F1-0FB7-70FE-D56C8BFE4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남아있는 문제들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656622-0D45-D033-52AA-81DB0950A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63933"/>
          </a:xfrm>
        </p:spPr>
        <p:txBody>
          <a:bodyPr>
            <a:normAutofit/>
          </a:bodyPr>
          <a:lstStyle/>
          <a:p>
            <a:r>
              <a:rPr lang="en-US" altLang="ko-KR" dirty="0"/>
              <a:t>vocab size</a:t>
            </a:r>
          </a:p>
          <a:p>
            <a:r>
              <a:rPr lang="en-US" altLang="ko-KR" dirty="0"/>
              <a:t>domain mismatch: train data</a:t>
            </a:r>
            <a:r>
              <a:rPr lang="ko-KR" altLang="en-US" dirty="0"/>
              <a:t>는 뉴스인데 실제 쓰이는 </a:t>
            </a:r>
            <a:r>
              <a:rPr lang="en-US" altLang="ko-KR" dirty="0"/>
              <a:t>data</a:t>
            </a:r>
            <a:r>
              <a:rPr lang="ko-KR" altLang="en-US" dirty="0"/>
              <a:t>는 개인 메시지일수도</a:t>
            </a:r>
          </a:p>
          <a:p>
            <a:r>
              <a:rPr lang="en-US" altLang="ko-KR" dirty="0"/>
              <a:t>maintaining context over longer text</a:t>
            </a:r>
          </a:p>
          <a:p>
            <a:r>
              <a:rPr lang="en-US" altLang="ko-KR" dirty="0"/>
              <a:t>low-resource language pairs(</a:t>
            </a:r>
            <a:r>
              <a:rPr lang="ko-KR" altLang="en-US" dirty="0"/>
              <a:t>한국어</a:t>
            </a:r>
            <a:r>
              <a:rPr lang="en-US" altLang="ko-KR" dirty="0"/>
              <a:t>-</a:t>
            </a:r>
            <a:r>
              <a:rPr lang="ko-KR" altLang="en-US" dirty="0"/>
              <a:t>스와힐리어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pronoun resolution (ex. </a:t>
            </a:r>
            <a:r>
              <a:rPr lang="ko-KR" altLang="en-US" dirty="0"/>
              <a:t>주어 없는 문장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common sense (paper jam)</a:t>
            </a:r>
          </a:p>
          <a:p>
            <a:r>
              <a:rPr lang="en-US" altLang="ko-KR" dirty="0"/>
              <a:t>bias (</a:t>
            </a:r>
            <a:r>
              <a:rPr lang="ko-KR" altLang="en-US" dirty="0"/>
              <a:t>무성 대명사 → </a:t>
            </a:r>
            <a:r>
              <a:rPr lang="en-US" altLang="ko-KR" dirty="0"/>
              <a:t>she works as a nurse)</a:t>
            </a:r>
          </a:p>
          <a:p>
            <a:r>
              <a:rPr lang="ko-KR" altLang="en-US" dirty="0" err="1"/>
              <a:t>등등등</a:t>
            </a:r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1964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6CA00-A787-6734-772F-1B1B61176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Attention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4ADDB-1817-0EF5-D2C6-A1A36578D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문제</a:t>
            </a:r>
            <a:r>
              <a:rPr lang="en-US" altLang="ko-KR" dirty="0"/>
              <a:t>: encoder</a:t>
            </a:r>
            <a:r>
              <a:rPr lang="ko-KR" altLang="en-US" dirty="0"/>
              <a:t>의 마지막 </a:t>
            </a:r>
            <a:r>
              <a:rPr lang="en-US" altLang="ko-KR" dirty="0"/>
              <a:t>hidden vector</a:t>
            </a:r>
            <a:r>
              <a:rPr lang="ko-KR" altLang="en-US" dirty="0"/>
              <a:t>는 너무 많은 정보를 담아야 한다</a:t>
            </a:r>
            <a:r>
              <a:rPr lang="en-US" altLang="ko-KR" dirty="0"/>
              <a:t>. (information bottleneck)</a:t>
            </a:r>
            <a:endParaRPr lang="ko-KR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B067A53-6DA2-7D62-EC00-0D509EA19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711" y="2750005"/>
            <a:ext cx="7744577" cy="388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0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096E81-CB61-E477-1001-71F6010638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신경망 이전 </a:t>
            </a:r>
            <a:r>
              <a:rPr lang="en-US" altLang="ko-KR" dirty="0"/>
              <a:t>MT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10E3C4F-FC4F-AA4C-6901-1BC3C3A7AD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Input: source language sentence</a:t>
            </a:r>
          </a:p>
          <a:p>
            <a:r>
              <a:rPr lang="en-US" altLang="ko-KR" dirty="0"/>
              <a:t>Output: target language sentence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4351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DFC282-5EAF-CBB4-3EBF-B166C5F9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B674D0-C0B7-D404-1B14-050E16AE7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D911596-ECEA-7D67-CE43-D1217CF81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957263"/>
            <a:ext cx="8877300" cy="494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662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B1FEE0-9775-931F-47BD-6730E0939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통계적 기계번역 </a:t>
            </a:r>
            <a:r>
              <a:rPr lang="en-US" altLang="ko-KR" dirty="0"/>
              <a:t>(SMT) (1990-2010s)</a:t>
            </a:r>
            <a:endParaRPr lang="ko-KR" altLang="en-US" dirty="0"/>
          </a:p>
        </p:txBody>
      </p:sp>
      <p:pic>
        <p:nvPicPr>
          <p:cNvPr id="7" name="내용 개체 틀 6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34F624D4-AE1F-7D6E-A068-5092A68D3D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42235" y="1784204"/>
            <a:ext cx="6704965" cy="374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86084614-D203-C2E7-F232-9CDFF27BA16B}"/>
              </a:ext>
            </a:extLst>
          </p:cNvPr>
          <p:cNvGrpSpPr/>
          <p:nvPr/>
        </p:nvGrpSpPr>
        <p:grpSpPr>
          <a:xfrm>
            <a:off x="7386259" y="3320780"/>
            <a:ext cx="215405" cy="182929"/>
            <a:chOff x="7686282" y="3675068"/>
            <a:chExt cx="250200" cy="21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66543E42-0ACD-4FDD-5167-6C1892ED2929}"/>
                    </a:ext>
                  </a:extLst>
                </p14:cNvPr>
                <p14:cNvContentPartPr/>
                <p14:nvPr/>
              </p14:nvContentPartPr>
              <p14:xfrm>
                <a:off x="7686282" y="3761468"/>
                <a:ext cx="250200" cy="4500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66543E42-0ACD-4FDD-5167-6C1892ED292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675822" y="3751083"/>
                  <a:ext cx="270701" cy="662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B7D86633-DFB6-9DA2-72FE-F482FA74F203}"/>
                    </a:ext>
                  </a:extLst>
                </p14:cNvPr>
                <p14:cNvContentPartPr/>
                <p14:nvPr/>
              </p14:nvContentPartPr>
              <p14:xfrm>
                <a:off x="7788522" y="3675068"/>
                <a:ext cx="14040" cy="360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B7D86633-DFB6-9DA2-72FE-F482FA74F20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778311" y="3663818"/>
                  <a:ext cx="34887" cy="256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E910E0B5-369C-F5D3-91F4-9CE45341AC89}"/>
                    </a:ext>
                  </a:extLst>
                </p14:cNvPr>
                <p14:cNvContentPartPr/>
                <p14:nvPr/>
              </p14:nvContentPartPr>
              <p14:xfrm>
                <a:off x="7834242" y="3887468"/>
                <a:ext cx="13320" cy="756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E910E0B5-369C-F5D3-91F4-9CE45341AC8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24252" y="3877388"/>
                  <a:ext cx="33716" cy="281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28A6F6-3707-27C8-A5D4-E2B36BE8651D}"/>
              </a:ext>
            </a:extLst>
          </p:cNvPr>
          <p:cNvGrpSpPr/>
          <p:nvPr/>
        </p:nvGrpSpPr>
        <p:grpSpPr>
          <a:xfrm>
            <a:off x="7721403" y="3269123"/>
            <a:ext cx="528748" cy="311968"/>
            <a:chOff x="8146362" y="3578588"/>
            <a:chExt cx="614160" cy="37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B7DE9256-D439-FD9A-824E-4CD0DF3DE489}"/>
                    </a:ext>
                  </a:extLst>
                </p14:cNvPr>
                <p14:cNvContentPartPr/>
                <p14:nvPr/>
              </p14:nvContentPartPr>
              <p14:xfrm>
                <a:off x="8182722" y="3578588"/>
                <a:ext cx="11520" cy="37512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B7DE9256-D439-FD9A-824E-4CD0DF3DE48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172436" y="3567771"/>
                  <a:ext cx="31680" cy="3963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9F3E635D-CB68-69D7-4792-EEF4885F6097}"/>
                    </a:ext>
                  </a:extLst>
                </p14:cNvPr>
                <p14:cNvContentPartPr/>
                <p14:nvPr/>
              </p14:nvContentPartPr>
              <p14:xfrm>
                <a:off x="8146362" y="3644108"/>
                <a:ext cx="84960" cy="11628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9F3E635D-CB68-69D7-4792-EEF4885F609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135950" y="3633734"/>
                  <a:ext cx="105367" cy="137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620FD64A-5A72-D23E-74D2-5B47919C96D5}"/>
                    </a:ext>
                  </a:extLst>
                </p14:cNvPr>
                <p14:cNvContentPartPr/>
                <p14:nvPr/>
              </p14:nvContentPartPr>
              <p14:xfrm>
                <a:off x="8319162" y="3611348"/>
                <a:ext cx="64080" cy="32256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620FD64A-5A72-D23E-74D2-5B47919C96D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309176" y="3600524"/>
                  <a:ext cx="84469" cy="3437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9BA107E2-56A3-E1F5-0450-C75F5C5E4071}"/>
                    </a:ext>
                  </a:extLst>
                </p14:cNvPr>
                <p14:cNvContentPartPr/>
                <p14:nvPr/>
              </p14:nvContentPartPr>
              <p14:xfrm>
                <a:off x="8398002" y="3755348"/>
                <a:ext cx="85320" cy="14112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9BA107E2-56A3-E1F5-0450-C75F5C5E407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387546" y="3744526"/>
                  <a:ext cx="105814" cy="1623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B5F0AB7D-30EC-1A87-1667-85EE7D220BBA}"/>
                    </a:ext>
                  </a:extLst>
                </p14:cNvPr>
                <p14:cNvContentPartPr/>
                <p14:nvPr/>
              </p14:nvContentPartPr>
              <p14:xfrm>
                <a:off x="8516082" y="3721508"/>
                <a:ext cx="154800" cy="11268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B5F0AB7D-30EC-1A87-1667-85EE7D220BB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505651" y="3710715"/>
                  <a:ext cx="175245" cy="1338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7D380F5F-3721-6AD2-9BED-6B42CDE4596D}"/>
                    </a:ext>
                  </a:extLst>
                </p14:cNvPr>
                <p14:cNvContentPartPr/>
                <p14:nvPr/>
              </p14:nvContentPartPr>
              <p14:xfrm>
                <a:off x="8646042" y="3595508"/>
                <a:ext cx="114480" cy="31680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7D380F5F-3721-6AD2-9BED-6B42CDE4596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636015" y="3585121"/>
                  <a:ext cx="134953" cy="33800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C8DD77CF-6173-50B9-E6B5-BA014150357D}"/>
                  </a:ext>
                </a:extLst>
              </p14:cNvPr>
              <p14:cNvContentPartPr/>
              <p14:nvPr/>
            </p14:nvContentPartPr>
            <p14:xfrm>
              <a:off x="7493962" y="3222418"/>
              <a:ext cx="917405" cy="358673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C8DD77CF-6173-50B9-E6B5-BA014150357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484964" y="3213415"/>
                <a:ext cx="935040" cy="376319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2EACD59E-78C7-0A9E-C892-7F4ECABB2304}"/>
              </a:ext>
            </a:extLst>
          </p:cNvPr>
          <p:cNvSpPr txBox="1"/>
          <p:nvPr/>
        </p:nvSpPr>
        <p:spPr>
          <a:xfrm>
            <a:off x="13198" y="586283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* </a:t>
            </a:r>
            <a:r>
              <a:rPr lang="ko-KR" altLang="en-US" dirty="0"/>
              <a:t>확률 구하는 법</a:t>
            </a:r>
            <a:r>
              <a:rPr lang="en-US" altLang="ko-KR" dirty="0"/>
              <a:t>: n-gram</a:t>
            </a:r>
            <a:r>
              <a:rPr lang="ko-KR" altLang="en-US" dirty="0"/>
              <a:t>처럼 그냥 통계적 추정</a:t>
            </a:r>
          </a:p>
        </p:txBody>
      </p:sp>
    </p:spTree>
    <p:extLst>
      <p:ext uri="{BB962C8B-B14F-4D97-AF65-F5344CB8AC3E}">
        <p14:creationId xmlns:p14="http://schemas.microsoft.com/office/powerpoint/2010/main" val="4121585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3571C-0F42-542F-79D0-843B79C9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Alignment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F5A918-BF24-0243-C561-2F50C1D9E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단어들의 </a:t>
            </a:r>
            <a:r>
              <a:rPr lang="ko-KR" altLang="en-US" dirty="0" err="1"/>
              <a:t>대응쌍</a:t>
            </a: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대</a:t>
            </a:r>
            <a:r>
              <a:rPr lang="en-US" altLang="ko-KR" dirty="0"/>
              <a:t>1, 1</a:t>
            </a:r>
            <a:r>
              <a:rPr lang="ko-KR" altLang="en-US" dirty="0"/>
              <a:t>대다</a:t>
            </a:r>
            <a:r>
              <a:rPr lang="en-US" altLang="ko-KR" dirty="0"/>
              <a:t>, </a:t>
            </a:r>
            <a:r>
              <a:rPr lang="ko-KR" altLang="en-US" dirty="0"/>
              <a:t>다대</a:t>
            </a:r>
            <a:r>
              <a:rPr lang="en-US" altLang="ko-KR" dirty="0"/>
              <a:t>1 </a:t>
            </a:r>
            <a:r>
              <a:rPr lang="ko-KR" altLang="en-US" dirty="0"/>
              <a:t>모두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안녕 </a:t>
            </a:r>
            <a:r>
              <a:rPr lang="en-US" altLang="ko-KR" dirty="0"/>
              <a:t>-&gt; Hi</a:t>
            </a:r>
          </a:p>
          <a:p>
            <a:r>
              <a:rPr lang="ko-KR" altLang="en-US" dirty="0"/>
              <a:t>전하 </a:t>
            </a:r>
            <a:r>
              <a:rPr lang="en-US" altLang="ko-KR" dirty="0"/>
              <a:t>-&gt; your highness</a:t>
            </a:r>
          </a:p>
          <a:p>
            <a:r>
              <a:rPr lang="ko-KR" altLang="en-US" dirty="0"/>
              <a:t>그건 어려우실 것 같아요 </a:t>
            </a:r>
            <a:r>
              <a:rPr lang="en-US" altLang="ko-KR" dirty="0"/>
              <a:t>-&gt; No</a:t>
            </a:r>
          </a:p>
          <a:p>
            <a:endParaRPr lang="en-US" altLang="ko-KR" dirty="0"/>
          </a:p>
          <a:p>
            <a:r>
              <a:rPr lang="ko-KR" altLang="en-US" dirty="0"/>
              <a:t>데이터로부터 직접 얻을 수는 없고</a:t>
            </a:r>
            <a:r>
              <a:rPr lang="en-US" altLang="ko-KR" dirty="0"/>
              <a:t>, learning</a:t>
            </a:r>
            <a:r>
              <a:rPr lang="ko-KR" altLang="en-US" dirty="0"/>
              <a:t> </a:t>
            </a:r>
            <a:r>
              <a:rPr lang="en-US" altLang="ko-KR" dirty="0"/>
              <a:t>algorithm </a:t>
            </a:r>
            <a:r>
              <a:rPr lang="ko-KR" altLang="en-US" dirty="0"/>
              <a:t>필요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24946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CAD8D-EAC0-0B1F-C3BF-D945CD8A4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Decoding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A16EE6-77C9-E686-D511-7D95A3CDF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확률을 최대화하는 </a:t>
            </a:r>
            <a:r>
              <a:rPr lang="en-US" altLang="ko-KR" dirty="0"/>
              <a:t>y</a:t>
            </a:r>
            <a:r>
              <a:rPr lang="ko-KR" altLang="en-US" dirty="0"/>
              <a:t>를 찾고 싶은데</a:t>
            </a:r>
            <a:r>
              <a:rPr lang="en-US" altLang="ko-KR" dirty="0"/>
              <a:t>, </a:t>
            </a:r>
            <a:r>
              <a:rPr lang="ko-KR" altLang="en-US" dirty="0"/>
              <a:t>그게 최대인지 </a:t>
            </a:r>
            <a:r>
              <a:rPr lang="ko-KR" altLang="en-US" dirty="0" err="1"/>
              <a:t>어케암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다 </a:t>
            </a:r>
            <a:r>
              <a:rPr lang="ko-KR" altLang="en-US" dirty="0" err="1"/>
              <a:t>구해봄</a:t>
            </a:r>
            <a:r>
              <a:rPr lang="en-US" altLang="ko-KR" dirty="0"/>
              <a:t>? </a:t>
            </a:r>
            <a:r>
              <a:rPr lang="ko-KR" altLang="en-US" dirty="0" err="1"/>
              <a:t>ㄴㄴ</a:t>
            </a:r>
            <a:endParaRPr lang="en-US" altLang="ko-KR" dirty="0"/>
          </a:p>
          <a:p>
            <a:r>
              <a:rPr lang="ko-KR" altLang="en-US" dirty="0"/>
              <a:t>여러 알고리즘</a:t>
            </a:r>
            <a:r>
              <a:rPr lang="en-US" altLang="ko-KR" dirty="0"/>
              <a:t>(</a:t>
            </a:r>
            <a:r>
              <a:rPr lang="ko-KR" altLang="en-US" dirty="0"/>
              <a:t>동적계획법</a:t>
            </a:r>
            <a:r>
              <a:rPr lang="en-US" altLang="ko-KR" dirty="0"/>
              <a:t>) </a:t>
            </a:r>
            <a:r>
              <a:rPr lang="ko-KR" altLang="en-US" dirty="0"/>
              <a:t>통해 최적해를 찾음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“decoding”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F21667-0D73-5D60-7E7A-428BA0E44F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85"/>
          <a:stretch/>
        </p:blipFill>
        <p:spPr>
          <a:xfrm>
            <a:off x="2074536" y="1825625"/>
            <a:ext cx="8042927" cy="250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78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18833F-E1F0-935D-3F08-761F55E6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레고 접근법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DD8206-8A55-72E1-451C-3E43FBF3D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 fontScale="92500" lnSpcReduction="20000"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단어에 대한 </a:t>
            </a:r>
            <a:r>
              <a:rPr lang="en-US" altLang="ko-KR" dirty="0"/>
              <a:t>alignment(</a:t>
            </a:r>
            <a:r>
              <a:rPr lang="ko-KR" altLang="en-US" dirty="0"/>
              <a:t>후보</a:t>
            </a:r>
            <a:r>
              <a:rPr lang="en-US" altLang="ko-KR" dirty="0"/>
              <a:t>)</a:t>
            </a:r>
            <a:r>
              <a:rPr lang="ko-KR" altLang="en-US" dirty="0"/>
              <a:t>들을 나열한 후 </a:t>
            </a:r>
            <a:r>
              <a:rPr lang="en-US" altLang="ko-KR" dirty="0"/>
              <a:t>(translation model)</a:t>
            </a:r>
          </a:p>
          <a:p>
            <a:r>
              <a:rPr lang="ko-KR" altLang="en-US" dirty="0"/>
              <a:t>그 후보들을 조합해 </a:t>
            </a:r>
            <a:r>
              <a:rPr lang="en-US" altLang="ko-KR" dirty="0"/>
              <a:t>target language</a:t>
            </a:r>
            <a:r>
              <a:rPr lang="ko-KR" altLang="en-US" dirty="0"/>
              <a:t>로 된 문장 만듦 </a:t>
            </a:r>
            <a:r>
              <a:rPr lang="en-US" altLang="ko-KR" dirty="0"/>
              <a:t>(language model)</a:t>
            </a:r>
          </a:p>
          <a:p>
            <a:r>
              <a:rPr lang="ko-KR" altLang="en-US" dirty="0"/>
              <a:t>가장 가능성 높은 놈들을 </a:t>
            </a:r>
            <a:r>
              <a:rPr lang="ko-KR" altLang="en-US" dirty="0" err="1"/>
              <a:t>골라나가고</a:t>
            </a:r>
            <a:r>
              <a:rPr lang="en-US" altLang="ko-KR" dirty="0"/>
              <a:t>, </a:t>
            </a:r>
            <a:r>
              <a:rPr lang="ko-KR" altLang="en-US" dirty="0"/>
              <a:t>빈칸 다 채우면 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56D7DB-9A1A-4E82-FE65-4CCC77146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127" y="365125"/>
            <a:ext cx="6369284" cy="446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041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텍스트, 스크린샷, 우주, 대기권 밖이(가) 표시된 사진&#10;&#10;자동 생성된 설명">
            <a:extLst>
              <a:ext uri="{FF2B5EF4-FFF2-40B4-BE49-F238E27FC236}">
                <a16:creationId xmlns:a16="http://schemas.microsoft.com/office/drawing/2014/main" id="{8B45C3DC-79DE-388D-4F3C-483695DE6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14105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5096E81-CB61-E477-1001-71F601063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4800" dirty="0">
                <a:solidFill>
                  <a:schemeClr val="bg1"/>
                </a:solidFill>
              </a:rPr>
              <a:t>2. </a:t>
            </a:r>
            <a:r>
              <a:rPr lang="ko-KR" altLang="en-US" sz="4800" dirty="0">
                <a:solidFill>
                  <a:schemeClr val="bg1"/>
                </a:solidFill>
              </a:rPr>
              <a:t>신경망 </a:t>
            </a:r>
            <a:br>
              <a:rPr lang="en-US" altLang="ko-KR" sz="4800" dirty="0">
                <a:solidFill>
                  <a:schemeClr val="bg1"/>
                </a:solidFill>
              </a:rPr>
            </a:br>
            <a:r>
              <a:rPr lang="ko-KR" altLang="en-US" sz="4800" dirty="0">
                <a:solidFill>
                  <a:schemeClr val="bg1"/>
                </a:solidFill>
              </a:rPr>
              <a:t>이후 </a:t>
            </a:r>
            <a:r>
              <a:rPr lang="en-US" altLang="ko-KR" sz="4800" dirty="0">
                <a:solidFill>
                  <a:schemeClr val="bg1"/>
                </a:solidFill>
              </a:rPr>
              <a:t>MT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10E3C4F-FC4F-AA4C-6901-1BC3C3A7AD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1334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B1FEE0-9775-931F-47BD-6730E0939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신경망 기계번역 </a:t>
            </a:r>
            <a:r>
              <a:rPr lang="en-US" altLang="ko-KR" dirty="0"/>
              <a:t>(NMT) (2014-)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4E2E26-9C30-983C-2936-9D0613318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59133"/>
          </a:xfrm>
        </p:spPr>
        <p:txBody>
          <a:bodyPr>
            <a:noAutofit/>
          </a:bodyPr>
          <a:lstStyle/>
          <a:p>
            <a:r>
              <a:rPr lang="en-US" altLang="ko-KR" sz="2200" b="1" dirty="0"/>
              <a:t>Seq2Seq</a:t>
            </a:r>
            <a:r>
              <a:rPr lang="en-US" altLang="ko-KR" sz="2200" dirty="0"/>
              <a:t> </a:t>
            </a:r>
            <a:r>
              <a:rPr lang="ko-KR" altLang="en-US" sz="2200" dirty="0" err="1"/>
              <a:t>아키텍쳐를</a:t>
            </a:r>
            <a:r>
              <a:rPr lang="ko-KR" altLang="en-US" sz="2200" dirty="0"/>
              <a:t> 사용</a:t>
            </a:r>
            <a:endParaRPr lang="en-US" altLang="ko-KR" sz="2200" dirty="0"/>
          </a:p>
          <a:p>
            <a:r>
              <a:rPr lang="en-US" altLang="ko-KR" sz="2200" dirty="0"/>
              <a:t>Seq2Seq: a single end-to-end neural network</a:t>
            </a:r>
            <a:r>
              <a:rPr lang="ko-KR" altLang="en-US" sz="2200" dirty="0"/>
              <a:t>를 사용해 </a:t>
            </a:r>
            <a:r>
              <a:rPr lang="en-US" altLang="ko-KR" sz="2200" dirty="0"/>
              <a:t>MT</a:t>
            </a:r>
          </a:p>
          <a:p>
            <a:endParaRPr lang="en-US" altLang="ko-KR" sz="2200" dirty="0"/>
          </a:p>
          <a:p>
            <a:r>
              <a:rPr lang="ko-KR" altLang="en-US" sz="2200" dirty="0"/>
              <a:t>사실상 두 모델을 </a:t>
            </a:r>
            <a:r>
              <a:rPr lang="ko-KR" altLang="en-US" sz="2200" dirty="0" err="1"/>
              <a:t>합쳐놓은거</a:t>
            </a:r>
            <a:endParaRPr lang="en-US" altLang="ko-KR" sz="2200" dirty="0"/>
          </a:p>
          <a:p>
            <a:pPr marL="514350" indent="-514350">
              <a:buAutoNum type="arabicPeriod"/>
            </a:pPr>
            <a:r>
              <a:rPr lang="en-US" altLang="ko-KR" sz="2200" dirty="0"/>
              <a:t>Encoder RNN</a:t>
            </a:r>
            <a:br>
              <a:rPr lang="en-US" altLang="ko-KR" sz="2200" dirty="0"/>
            </a:br>
            <a:r>
              <a:rPr lang="en-US" altLang="ko-KR" sz="2200" dirty="0"/>
              <a:t>source sentence</a:t>
            </a:r>
            <a:r>
              <a:rPr lang="ko-KR" altLang="en-US" sz="2200" dirty="0"/>
              <a:t>에 대한 </a:t>
            </a:r>
            <a:r>
              <a:rPr lang="en-US" altLang="ko-KR" sz="2200" dirty="0"/>
              <a:t>vector encoding </a:t>
            </a:r>
            <a:r>
              <a:rPr lang="ko-KR" altLang="en-US" sz="2200" dirty="0"/>
              <a:t>수행</a:t>
            </a:r>
            <a:endParaRPr lang="en-US" altLang="ko-KR" sz="2200" dirty="0"/>
          </a:p>
          <a:p>
            <a:pPr marL="514350" indent="-514350">
              <a:buAutoNum type="arabicPeriod"/>
            </a:pPr>
            <a:r>
              <a:rPr lang="en-US" altLang="ko-KR" sz="2200" dirty="0"/>
              <a:t>Decoder RNN</a:t>
            </a:r>
            <a:br>
              <a:rPr lang="en-US" altLang="ko-KR" sz="2200" dirty="0"/>
            </a:br>
            <a:r>
              <a:rPr lang="en-US" altLang="ko-KR" sz="2200" dirty="0"/>
              <a:t>1</a:t>
            </a:r>
            <a:r>
              <a:rPr lang="ko-KR" altLang="en-US" sz="2200" dirty="0"/>
              <a:t>의 결과로 나온 </a:t>
            </a:r>
            <a:r>
              <a:rPr lang="en-US" altLang="ko-KR" sz="2200" dirty="0"/>
              <a:t>hidden vector</a:t>
            </a:r>
            <a:r>
              <a:rPr lang="ko-KR" altLang="en-US" sz="2200" dirty="0"/>
              <a:t>를 그대로 </a:t>
            </a:r>
            <a:br>
              <a:rPr lang="en-US" altLang="ko-KR" sz="2200" dirty="0"/>
            </a:br>
            <a:r>
              <a:rPr lang="ko-KR" altLang="en-US" sz="2200" dirty="0"/>
              <a:t>첫번째 </a:t>
            </a:r>
            <a:r>
              <a:rPr lang="en-US" altLang="ko-KR" sz="2200" dirty="0"/>
              <a:t>hidden vector</a:t>
            </a:r>
            <a:r>
              <a:rPr lang="ko-KR" altLang="en-US" sz="2200" dirty="0"/>
              <a:t>로 사용해 </a:t>
            </a:r>
            <a:r>
              <a:rPr lang="en-US" altLang="ko-KR" sz="2200" dirty="0"/>
              <a:t>generation task </a:t>
            </a:r>
            <a:r>
              <a:rPr lang="ko-KR" altLang="en-US" sz="2200" dirty="0"/>
              <a:t>수행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번역 뿐 아니라</a:t>
            </a:r>
            <a:r>
              <a:rPr lang="en-US" altLang="ko-KR" sz="2200" dirty="0"/>
              <a:t>, </a:t>
            </a:r>
            <a:r>
              <a:rPr lang="ko-KR" altLang="en-US" sz="2200" dirty="0"/>
              <a:t>요약</a:t>
            </a:r>
            <a:r>
              <a:rPr lang="en-US" altLang="ko-KR" sz="2200" dirty="0"/>
              <a:t>(</a:t>
            </a:r>
            <a:r>
              <a:rPr lang="ko-KR" altLang="en-US" sz="2200" dirty="0" err="1"/>
              <a:t>긴글</a:t>
            </a:r>
            <a:r>
              <a:rPr lang="en-US" altLang="ko-KR" sz="2200" dirty="0"/>
              <a:t>-&gt;</a:t>
            </a:r>
            <a:r>
              <a:rPr lang="ko-KR" altLang="en-US" sz="2200" dirty="0" err="1"/>
              <a:t>짧글</a:t>
            </a:r>
            <a:r>
              <a:rPr lang="en-US" altLang="ko-KR" sz="2200" dirty="0"/>
              <a:t>), </a:t>
            </a:r>
            <a:r>
              <a:rPr lang="ko-KR" altLang="en-US" sz="2200" dirty="0"/>
              <a:t>대화</a:t>
            </a:r>
            <a:r>
              <a:rPr lang="en-US" altLang="ko-KR" sz="2200" dirty="0"/>
              <a:t>(</a:t>
            </a:r>
            <a:r>
              <a:rPr lang="ko-KR" altLang="en-US" sz="2200" dirty="0"/>
              <a:t>이전 발화</a:t>
            </a:r>
            <a:r>
              <a:rPr lang="en-US" altLang="ko-KR" sz="2200" dirty="0"/>
              <a:t>-&gt;</a:t>
            </a:r>
            <a:r>
              <a:rPr lang="ko-KR" altLang="en-US" sz="2200" dirty="0"/>
              <a:t>다음 발화</a:t>
            </a:r>
            <a:r>
              <a:rPr lang="en-US" altLang="ko-KR" sz="2200" dirty="0"/>
              <a:t>), </a:t>
            </a:r>
            <a:br>
              <a:rPr lang="en-US" altLang="ko-KR" sz="2200" dirty="0"/>
            </a:br>
            <a:r>
              <a:rPr lang="ko-KR" altLang="en-US" sz="2200" dirty="0"/>
              <a:t>코딩</a:t>
            </a:r>
            <a:r>
              <a:rPr lang="en-US" altLang="ko-KR" sz="2200" dirty="0"/>
              <a:t>(</a:t>
            </a:r>
            <a:r>
              <a:rPr lang="ko-KR" altLang="en-US" sz="2200" dirty="0"/>
              <a:t>자연어 </a:t>
            </a:r>
            <a:r>
              <a:rPr lang="en-US" altLang="ko-KR" sz="2200" dirty="0"/>
              <a:t>-&gt; </a:t>
            </a:r>
            <a:r>
              <a:rPr lang="ko-KR" altLang="en-US" sz="2200" dirty="0"/>
              <a:t>코드</a:t>
            </a:r>
            <a:r>
              <a:rPr lang="en-US" altLang="ko-KR" sz="2200" dirty="0"/>
              <a:t>) </a:t>
            </a:r>
            <a:r>
              <a:rPr lang="ko-KR" altLang="en-US" sz="2200" dirty="0"/>
              <a:t>등에 효과적</a:t>
            </a:r>
            <a:endParaRPr lang="en-US" altLang="ko-KR" sz="2200" dirty="0"/>
          </a:p>
        </p:txBody>
      </p:sp>
    </p:spTree>
    <p:extLst>
      <p:ext uri="{BB962C8B-B14F-4D97-AF65-F5344CB8AC3E}">
        <p14:creationId xmlns:p14="http://schemas.microsoft.com/office/powerpoint/2010/main" val="999706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4BF95-B30E-5EEC-9B8A-DF98CE881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어케</a:t>
            </a:r>
            <a:r>
              <a:rPr lang="ko-KR" altLang="en-US" dirty="0"/>
              <a:t> 훈련시킴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B78F6B9-67A4-2176-EBA4-E32E673B93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911" y="1253331"/>
            <a:ext cx="739417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7E43B8-D1CB-D78E-211A-520ECBF98E89}"/>
              </a:ext>
            </a:extLst>
          </p:cNvPr>
          <p:cNvSpPr txBox="1"/>
          <p:nvPr/>
        </p:nvSpPr>
        <p:spPr>
          <a:xfrm>
            <a:off x="0" y="584654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Teacher forcing</a:t>
            </a:r>
            <a:r>
              <a:rPr lang="ko-KR" altLang="en-US" sz="2000" dirty="0"/>
              <a:t>을 통해 </a:t>
            </a:r>
            <a:r>
              <a:rPr lang="en-US" altLang="ko-KR" sz="2000" dirty="0"/>
              <a:t>overall loss </a:t>
            </a:r>
            <a:r>
              <a:rPr lang="ko-KR" altLang="en-US" sz="2000" dirty="0"/>
              <a:t>계산</a:t>
            </a:r>
            <a:endParaRPr lang="en-US" altLang="ko-KR" sz="2000" dirty="0"/>
          </a:p>
          <a:p>
            <a:pPr algn="ctr"/>
            <a:r>
              <a:rPr lang="ko-KR" altLang="en-US" sz="2000" dirty="0"/>
              <a:t>한번 훈련할 때마다 </a:t>
            </a:r>
            <a:r>
              <a:rPr lang="en-US" altLang="ko-KR" sz="2000" dirty="0"/>
              <a:t>encoder</a:t>
            </a:r>
            <a:r>
              <a:rPr lang="ko-KR" altLang="en-US" sz="2000" dirty="0"/>
              <a:t>와 </a:t>
            </a:r>
            <a:r>
              <a:rPr lang="en-US" altLang="ko-KR" sz="2000" dirty="0"/>
              <a:t>decoder</a:t>
            </a:r>
            <a:r>
              <a:rPr lang="ko-KR" altLang="en-US" sz="2000" dirty="0"/>
              <a:t>가 동시에 학습됨</a:t>
            </a:r>
          </a:p>
        </p:txBody>
      </p:sp>
    </p:spTree>
    <p:extLst>
      <p:ext uri="{BB962C8B-B14F-4D97-AF65-F5344CB8AC3E}">
        <p14:creationId xmlns:p14="http://schemas.microsoft.com/office/powerpoint/2010/main" val="4235276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583</Words>
  <Application>Microsoft Office PowerPoint</Application>
  <PresentationFormat>와이드스크린</PresentationFormat>
  <Paragraphs>105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맑은 고딕</vt:lpstr>
      <vt:lpstr>Arial</vt:lpstr>
      <vt:lpstr>Calibri</vt:lpstr>
      <vt:lpstr>Office 테마</vt:lpstr>
      <vt:lpstr>Lecture 7</vt:lpstr>
      <vt:lpstr>1. 신경망 이전 MT</vt:lpstr>
      <vt:lpstr>통계적 기계번역 (SMT) (1990-2010s)</vt:lpstr>
      <vt:lpstr>Alignment</vt:lpstr>
      <vt:lpstr>Decoding</vt:lpstr>
      <vt:lpstr>레고 접근법</vt:lpstr>
      <vt:lpstr>2. 신경망  이후 MT</vt:lpstr>
      <vt:lpstr>신경망 기계번역 (NMT) (2014-)</vt:lpstr>
      <vt:lpstr>어케 훈련시킴</vt:lpstr>
      <vt:lpstr>Multi-Layer RNN</vt:lpstr>
      <vt:lpstr>Decoding 방법</vt:lpstr>
      <vt:lpstr>Beam Search Decoding</vt:lpstr>
      <vt:lpstr>Beam Search Decoding</vt:lpstr>
      <vt:lpstr>NMT의 장단점</vt:lpstr>
      <vt:lpstr>MT 평가하기</vt:lpstr>
      <vt:lpstr>PowerPoint 프레젠테이션</vt:lpstr>
      <vt:lpstr>PowerPoint 프레젠테이션</vt:lpstr>
      <vt:lpstr>남아있는 문제들</vt:lpstr>
      <vt:lpstr>Attention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</dc:title>
  <dc:creator>박상현</dc:creator>
  <cp:lastModifiedBy>박상현</cp:lastModifiedBy>
  <cp:revision>17</cp:revision>
  <dcterms:created xsi:type="dcterms:W3CDTF">2023-07-15T07:07:14Z</dcterms:created>
  <dcterms:modified xsi:type="dcterms:W3CDTF">2023-07-15T08:40:47Z</dcterms:modified>
</cp:coreProperties>
</file>